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5"/>
  </p:notesMasterIdLst>
  <p:sldIdLst>
    <p:sldId id="356" r:id="rId5"/>
    <p:sldId id="351" r:id="rId6"/>
    <p:sldId id="257" r:id="rId7"/>
    <p:sldId id="350" r:id="rId8"/>
    <p:sldId id="284" r:id="rId9"/>
    <p:sldId id="285" r:id="rId10"/>
    <p:sldId id="354" r:id="rId11"/>
    <p:sldId id="344" r:id="rId12"/>
    <p:sldId id="357" r:id="rId13"/>
    <p:sldId id="358" r:id="rId14"/>
    <p:sldId id="347" r:id="rId15"/>
    <p:sldId id="359" r:id="rId16"/>
    <p:sldId id="360" r:id="rId17"/>
    <p:sldId id="361" r:id="rId18"/>
    <p:sldId id="362" r:id="rId19"/>
    <p:sldId id="363" r:id="rId20"/>
    <p:sldId id="367" r:id="rId21"/>
    <p:sldId id="365" r:id="rId22"/>
    <p:sldId id="364" r:id="rId23"/>
    <p:sldId id="3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FB7DE-2685-4B97-A6FE-B9BB79129782}" v="16" dt="2023-03-31T01:50:01.91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821" autoAdjust="0"/>
    <p:restoredTop sz="94650" autoAdjust="0"/>
  </p:normalViewPr>
  <p:slideViewPr>
    <p:cSldViewPr snapToGrid="0">
      <p:cViewPr varScale="1">
        <p:scale>
          <a:sx n="106" d="100"/>
          <a:sy n="106" d="100"/>
        </p:scale>
        <p:origin x="192" y="480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11/15/24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6000" dirty="0"/>
              <a:t>Gym Weekender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100" dirty="0" err="1"/>
              <a:t>Devansh</a:t>
            </a:r>
            <a:r>
              <a:rPr lang="en-US" sz="1100" dirty="0"/>
              <a:t> Verma (ID 220560366)</a:t>
            </a:r>
          </a:p>
          <a:p>
            <a:endParaRPr lang="en-GB" sz="1100" dirty="0"/>
          </a:p>
        </p:txBody>
      </p:sp>
      <p:pic>
        <p:nvPicPr>
          <p:cNvPr id="3" name="Picture 2" descr="Old man working out">
            <a:extLst>
              <a:ext uri="{FF2B5EF4-FFF2-40B4-BE49-F238E27FC236}">
                <a16:creationId xmlns:a16="http://schemas.microsoft.com/office/drawing/2014/main" id="{1D6E8CCA-9F86-55AF-F476-3575D63C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63" y="1243971"/>
            <a:ext cx="4532962" cy="4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44;p21">
            <a:extLst>
              <a:ext uri="{FF2B5EF4-FFF2-40B4-BE49-F238E27FC236}">
                <a16:creationId xmlns:a16="http://schemas.microsoft.com/office/drawing/2014/main" id="{9C94FE51-28C0-20F5-050D-C44A82ACE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874" y="765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205"/>
              <a:buFont typeface="Arial"/>
              <a:buNone/>
            </a:pPr>
            <a:r>
              <a:rPr lang="en" sz="2433" b="1" dirty="0">
                <a:latin typeface="Roboto"/>
                <a:ea typeface="Roboto"/>
                <a:cs typeface="Roboto"/>
                <a:sym typeface="Roboto"/>
              </a:rPr>
              <a:t>Resource management </a:t>
            </a:r>
            <a:endParaRPr sz="2433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145;p21">
            <a:extLst>
              <a:ext uri="{FF2B5EF4-FFF2-40B4-BE49-F238E27FC236}">
                <a16:creationId xmlns:a16="http://schemas.microsoft.com/office/drawing/2014/main" id="{B5384D25-BB56-DF6A-24D0-A831F13B322C}"/>
              </a:ext>
            </a:extLst>
          </p:cNvPr>
          <p:cNvSpPr txBox="1">
            <a:spLocks/>
          </p:cNvSpPr>
          <p:nvPr/>
        </p:nvSpPr>
        <p:spPr>
          <a:xfrm>
            <a:off x="5603835" y="4948742"/>
            <a:ext cx="1349113" cy="639901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GB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GB" dirty="0"/>
          </a:p>
          <a:p>
            <a:pPr marL="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GB" sz="4900" dirty="0">
                <a:latin typeface="Roboto"/>
                <a:ea typeface="Roboto"/>
                <a:cs typeface="Roboto"/>
                <a:sym typeface="Roboto"/>
              </a:rPr>
              <a:t>Gym Doctor</a:t>
            </a:r>
          </a:p>
          <a:p>
            <a:pPr marL="0" indent="0">
              <a:spcAft>
                <a:spcPts val="0"/>
              </a:spcAft>
              <a:buFont typeface="Calibri" panose="020F0502020204030204" pitchFamily="34" charset="0"/>
              <a:buNone/>
            </a:pPr>
            <a:endParaRPr lang="en-GB" sz="1700" dirty="0"/>
          </a:p>
          <a:p>
            <a:pPr marL="0" indent="0">
              <a:spcAft>
                <a:spcPts val="0"/>
              </a:spcAft>
              <a:buFont typeface="Calibri" panose="020F0502020204030204" pitchFamily="34" charset="0"/>
              <a:buNone/>
            </a:pPr>
            <a:endParaRPr lang="en-GB" sz="1700" dirty="0"/>
          </a:p>
          <a:p>
            <a:pPr marL="0" indent="0">
              <a:spcAft>
                <a:spcPts val="1200"/>
              </a:spcAft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B4AB4A-7074-8535-2B88-9212C1907836}"/>
              </a:ext>
            </a:extLst>
          </p:cNvPr>
          <p:cNvSpPr txBox="1"/>
          <p:nvPr/>
        </p:nvSpPr>
        <p:spPr>
          <a:xfrm>
            <a:off x="2756570" y="5417856"/>
            <a:ext cx="1907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Roboto"/>
                <a:ea typeface="Roboto"/>
                <a:cs typeface="Roboto"/>
                <a:sym typeface="Roboto"/>
              </a:rPr>
              <a:t>Age.UK Volunteers </a:t>
            </a:r>
          </a:p>
        </p:txBody>
      </p:sp>
      <p:pic>
        <p:nvPicPr>
          <p:cNvPr id="40" name="Picture 2" descr="Fitness Coach PNG Image, Fitness Coach Original Hand Drawn Cartoon, Fitness,  Coach, Fitness Coach PNG Image For Free Download">
            <a:extLst>
              <a:ext uri="{FF2B5EF4-FFF2-40B4-BE49-F238E27FC236}">
                <a16:creationId xmlns:a16="http://schemas.microsoft.com/office/drawing/2014/main" id="{242FF081-B440-F3A7-EF20-53BB5F9A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49" y="3617313"/>
            <a:ext cx="703366" cy="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E017B8-E08A-CF1A-62F7-BBD2EE98DD2D}"/>
              </a:ext>
            </a:extLst>
          </p:cNvPr>
          <p:cNvSpPr txBox="1"/>
          <p:nvPr/>
        </p:nvSpPr>
        <p:spPr>
          <a:xfrm>
            <a:off x="1821160" y="3713189"/>
            <a:ext cx="1907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Roboto"/>
                <a:ea typeface="Roboto"/>
                <a:cs typeface="Roboto"/>
                <a:sym typeface="Roboto"/>
              </a:rPr>
              <a:t>Gym Staff (Trainers)</a:t>
            </a:r>
          </a:p>
        </p:txBody>
      </p:sp>
      <p:pic>
        <p:nvPicPr>
          <p:cNvPr id="42" name="Picture 4" descr="Bilingual Marketing Manager's in Toronto - Bilingual Source">
            <a:extLst>
              <a:ext uri="{FF2B5EF4-FFF2-40B4-BE49-F238E27FC236}">
                <a16:creationId xmlns:a16="http://schemas.microsoft.com/office/drawing/2014/main" id="{6BAE90E7-70DE-AB4D-3EEE-B7357BC7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94" y="2716859"/>
            <a:ext cx="703366" cy="9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2DC39D-4AFC-9038-678A-6851A73B4CA2}"/>
              </a:ext>
            </a:extLst>
          </p:cNvPr>
          <p:cNvSpPr txBox="1"/>
          <p:nvPr/>
        </p:nvSpPr>
        <p:spPr>
          <a:xfrm>
            <a:off x="7090907" y="3138106"/>
            <a:ext cx="1484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Roboto"/>
                <a:ea typeface="Roboto"/>
                <a:cs typeface="Roboto"/>
                <a:sym typeface="Roboto"/>
              </a:rPr>
              <a:t>Gym Manager</a:t>
            </a:r>
          </a:p>
        </p:txBody>
      </p:sp>
      <p:pic>
        <p:nvPicPr>
          <p:cNvPr id="44" name="Picture 6" descr="DR Fitness | Markham ON">
            <a:extLst>
              <a:ext uri="{FF2B5EF4-FFF2-40B4-BE49-F238E27FC236}">
                <a16:creationId xmlns:a16="http://schemas.microsoft.com/office/drawing/2014/main" id="{ABD2BC35-66CC-2CD5-E04C-75408B3D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60" y="4531990"/>
            <a:ext cx="789091" cy="88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94;p14">
            <a:extLst>
              <a:ext uri="{FF2B5EF4-FFF2-40B4-BE49-F238E27FC236}">
                <a16:creationId xmlns:a16="http://schemas.microsoft.com/office/drawing/2014/main" id="{5D7703C8-BC22-0F01-6404-7ECAC3CFDD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8533" y="897784"/>
            <a:ext cx="1600081" cy="114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93;p14">
            <a:extLst>
              <a:ext uri="{FF2B5EF4-FFF2-40B4-BE49-F238E27FC236}">
                <a16:creationId xmlns:a16="http://schemas.microsoft.com/office/drawing/2014/main" id="{F30AF63C-74C1-85C7-B73A-6DA4DA0D80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9671" y="1020018"/>
            <a:ext cx="1701430" cy="1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5BDBDD4-29E8-9DC0-6B4C-983EBF3A8857}"/>
              </a:ext>
            </a:extLst>
          </p:cNvPr>
          <p:cNvSpPr txBox="1"/>
          <p:nvPr/>
        </p:nvSpPr>
        <p:spPr>
          <a:xfrm>
            <a:off x="1867339" y="2409082"/>
            <a:ext cx="1611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Roboto"/>
                <a:ea typeface="Roboto"/>
                <a:cs typeface="Roboto"/>
                <a:sym typeface="Roboto"/>
              </a:rPr>
              <a:t>Age.UK Manager</a:t>
            </a:r>
          </a:p>
        </p:txBody>
      </p:sp>
      <p:pic>
        <p:nvPicPr>
          <p:cNvPr id="48" name="Picture 8" descr="Welcome Manager - Free image on Pixabay">
            <a:extLst>
              <a:ext uri="{FF2B5EF4-FFF2-40B4-BE49-F238E27FC236}">
                <a16:creationId xmlns:a16="http://schemas.microsoft.com/office/drawing/2014/main" id="{740CB250-F415-5314-AE29-BB1D4BE2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" y="1942106"/>
            <a:ext cx="853440" cy="9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D18A7CC-1DD1-1015-0CF8-465F24A094AB}"/>
              </a:ext>
            </a:extLst>
          </p:cNvPr>
          <p:cNvSpPr txBox="1"/>
          <p:nvPr/>
        </p:nvSpPr>
        <p:spPr>
          <a:xfrm>
            <a:off x="8220544" y="4905510"/>
            <a:ext cx="2960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Roboto"/>
                <a:ea typeface="Roboto"/>
                <a:cs typeface="Roboto"/>
                <a:sym typeface="Roboto"/>
              </a:rPr>
              <a:t>Age.UK Registration Process Team</a:t>
            </a:r>
            <a:endParaRPr lang="en-GB" dirty="0"/>
          </a:p>
        </p:txBody>
      </p:sp>
      <p:pic>
        <p:nvPicPr>
          <p:cNvPr id="50" name="Picture 10" descr="Desk Clipart Receptionist - Productive And Responsible, HD Png Download ,  Transparent Png Image - PNGitem">
            <a:extLst>
              <a:ext uri="{FF2B5EF4-FFF2-40B4-BE49-F238E27FC236}">
                <a16:creationId xmlns:a16="http://schemas.microsoft.com/office/drawing/2014/main" id="{CC475C5D-EF22-5280-3956-85B2998D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45" y="3907149"/>
            <a:ext cx="1174158" cy="81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A Group Of Young People - Group Of People Cartoon, HD Png Download - kindpng">
            <a:extLst>
              <a:ext uri="{FF2B5EF4-FFF2-40B4-BE49-F238E27FC236}">
                <a16:creationId xmlns:a16="http://schemas.microsoft.com/office/drawing/2014/main" id="{347B4F9A-CA81-5B96-E968-F1B68C80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38" y="4916612"/>
            <a:ext cx="1096921" cy="10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38" grpId="1" build="p"/>
      <p:bldP spid="39" grpId="1"/>
      <p:bldP spid="41" grpId="0"/>
      <p:bldP spid="41" grpId="1"/>
      <p:bldP spid="43" grpId="0"/>
      <p:bldP spid="43" grpId="1"/>
      <p:bldP spid="47" grpId="1"/>
      <p:bldP spid="4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0;p22">
            <a:extLst>
              <a:ext uri="{FF2B5EF4-FFF2-40B4-BE49-F238E27FC236}">
                <a16:creationId xmlns:a16="http://schemas.microsoft.com/office/drawing/2014/main" id="{20173FAB-3302-C016-B376-63FDBBD727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104" y="117758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 dirty="0"/>
              <a:t>Roles BreakDown For the Teams:</a:t>
            </a:r>
            <a:endParaRPr sz="28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D9D89-B062-6A75-E005-CC86BAE69EE5}"/>
              </a:ext>
            </a:extLst>
          </p:cNvPr>
          <p:cNvSpPr txBox="1"/>
          <p:nvPr/>
        </p:nvSpPr>
        <p:spPr>
          <a:xfrm>
            <a:off x="876213" y="1804412"/>
            <a:ext cx="768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Age.Uk is mainly responsible for the marketing and registration purposes.</a:t>
            </a:r>
            <a:endParaRPr lang="en-GB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EAC9B-DCAA-5A77-56FA-08E04805635A}"/>
              </a:ext>
            </a:extLst>
          </p:cNvPr>
          <p:cNvSpPr txBox="1"/>
          <p:nvPr/>
        </p:nvSpPr>
        <p:spPr>
          <a:xfrm>
            <a:off x="1304160" y="3973999"/>
            <a:ext cx="1331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ym typeface="Roboto"/>
              </a:rPr>
              <a:t>Manager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AC878-912D-4A26-EDF7-BF9F80C0DDF4}"/>
              </a:ext>
            </a:extLst>
          </p:cNvPr>
          <p:cNvSpPr txBox="1"/>
          <p:nvPr/>
        </p:nvSpPr>
        <p:spPr>
          <a:xfrm>
            <a:off x="876213" y="2206892"/>
            <a:ext cx="436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Responsibilities of the team</a:t>
            </a:r>
            <a:endParaRPr lang="en-GB" i="1" u="sng" dirty="0"/>
          </a:p>
        </p:txBody>
      </p:sp>
      <p:pic>
        <p:nvPicPr>
          <p:cNvPr id="14" name="Picture 8" descr="Welcome Manager - Free image on Pixabay">
            <a:extLst>
              <a:ext uri="{FF2B5EF4-FFF2-40B4-BE49-F238E27FC236}">
                <a16:creationId xmlns:a16="http://schemas.microsoft.com/office/drawing/2014/main" id="{010F3B8D-F664-EEB5-160E-2E2725F3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61" y="2955550"/>
            <a:ext cx="853440" cy="9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sk Clipart Receptionist - Productive And Responsible, HD Png Download ,  Transparent Png Image - PNGitem">
            <a:extLst>
              <a:ext uri="{FF2B5EF4-FFF2-40B4-BE49-F238E27FC236}">
                <a16:creationId xmlns:a16="http://schemas.microsoft.com/office/drawing/2014/main" id="{79CA1FB8-AA59-D439-376E-DD42B613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64" y="2947079"/>
            <a:ext cx="1174158" cy="81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 Group Of Young People - Group Of People Cartoon, HD Png Download - kindpng">
            <a:extLst>
              <a:ext uri="{FF2B5EF4-FFF2-40B4-BE49-F238E27FC236}">
                <a16:creationId xmlns:a16="http://schemas.microsoft.com/office/drawing/2014/main" id="{471D3670-08E5-1F20-AF2F-F6EFE7A0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29" y="2948647"/>
            <a:ext cx="1096921" cy="86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622339-ABE4-61D2-5EBF-34D418C28F28}"/>
              </a:ext>
            </a:extLst>
          </p:cNvPr>
          <p:cNvSpPr txBox="1"/>
          <p:nvPr/>
        </p:nvSpPr>
        <p:spPr>
          <a:xfrm>
            <a:off x="4746503" y="3973999"/>
            <a:ext cx="213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team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6CE741-5A6F-84C0-9ED3-ACEFB5212EC9}"/>
              </a:ext>
            </a:extLst>
          </p:cNvPr>
          <p:cNvSpPr txBox="1"/>
          <p:nvPr/>
        </p:nvSpPr>
        <p:spPr>
          <a:xfrm>
            <a:off x="8450952" y="3973999"/>
            <a:ext cx="157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Volunteers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B951C-F8C2-3357-7CF7-A726B075C383}"/>
              </a:ext>
            </a:extLst>
          </p:cNvPr>
          <p:cNvSpPr txBox="1"/>
          <p:nvPr/>
        </p:nvSpPr>
        <p:spPr>
          <a:xfrm>
            <a:off x="1183076" y="4499664"/>
            <a:ext cx="24272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5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Marketing</a:t>
            </a:r>
          </a:p>
          <a:p>
            <a:endParaRPr lang="en-GB" sz="1250" b="0" i="0" u="none" strike="noStrike" dirty="0">
              <a:solidFill>
                <a:srgbClr val="595959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rgbClr val="595959"/>
                </a:solidFill>
                <a:latin typeface="Roboto" panose="02000000000000000000" pitchFamily="2" charset="0"/>
              </a:rPr>
              <a:t>Coordinating with the Process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50" dirty="0">
              <a:solidFill>
                <a:srgbClr val="595959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rgbClr val="595959"/>
                </a:solidFill>
                <a:latin typeface="Roboto" panose="02000000000000000000" pitchFamily="2" charset="0"/>
              </a:rPr>
              <a:t>Handling the Operations</a:t>
            </a:r>
            <a:endParaRPr lang="en-GB" sz="12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F8C926-73FD-B9E7-916C-47A7D6401954}"/>
              </a:ext>
            </a:extLst>
          </p:cNvPr>
          <p:cNvSpPr txBox="1"/>
          <p:nvPr/>
        </p:nvSpPr>
        <p:spPr>
          <a:xfrm>
            <a:off x="4518818" y="4661761"/>
            <a:ext cx="242724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595959"/>
                </a:solidFill>
                <a:latin typeface="Roboto" panose="02000000000000000000" pitchFamily="2" charset="0"/>
              </a:rPr>
              <a:t>Handling registration for the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595959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595959"/>
                </a:solidFill>
                <a:latin typeface="Roboto" panose="02000000000000000000" pitchFamily="2" charset="0"/>
              </a:rPr>
              <a:t>Updating participants with any changes</a:t>
            </a:r>
          </a:p>
          <a:p>
            <a:endParaRPr lang="en-US" sz="1250" dirty="0"/>
          </a:p>
          <a:p>
            <a:endParaRPr lang="en-GB" sz="12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557B7-4AF0-290C-D4BE-1455F2A58755}"/>
              </a:ext>
            </a:extLst>
          </p:cNvPr>
          <p:cNvSpPr txBox="1"/>
          <p:nvPr/>
        </p:nvSpPr>
        <p:spPr>
          <a:xfrm>
            <a:off x="8013987" y="4499664"/>
            <a:ext cx="20249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595959"/>
                </a:solidFill>
                <a:latin typeface="Roboto" panose="02000000000000000000" pitchFamily="2" charset="0"/>
              </a:rPr>
              <a:t>Visiting the Old age Homes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595959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595959"/>
                </a:solidFill>
                <a:latin typeface="Roboto" panose="02000000000000000000" pitchFamily="2" charset="0"/>
              </a:rPr>
              <a:t>Helping with marketing</a:t>
            </a:r>
          </a:p>
          <a:p>
            <a:endParaRPr lang="en-US" sz="1250" dirty="0"/>
          </a:p>
          <a:p>
            <a:endParaRPr lang="en-GB" sz="1250" dirty="0"/>
          </a:p>
        </p:txBody>
      </p:sp>
      <p:pic>
        <p:nvPicPr>
          <p:cNvPr id="23" name="Google Shape;93;p14">
            <a:extLst>
              <a:ext uri="{FF2B5EF4-FFF2-40B4-BE49-F238E27FC236}">
                <a16:creationId xmlns:a16="http://schemas.microsoft.com/office/drawing/2014/main" id="{74EFC97C-A13A-49D6-8BB6-10AEC94EA9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2607" y="1044754"/>
            <a:ext cx="1743657" cy="861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00156 -0.2300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5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00274 -0.2321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3" grpId="0"/>
      <p:bldP spid="13" grpId="1"/>
      <p:bldP spid="17" grpId="0"/>
      <p:bldP spid="18" grpId="0"/>
      <p:bldP spid="19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;p23">
            <a:extLst>
              <a:ext uri="{FF2B5EF4-FFF2-40B4-BE49-F238E27FC236}">
                <a16:creationId xmlns:a16="http://schemas.microsoft.com/office/drawing/2014/main" id="{7A1F4FA4-62E1-26FF-1D5C-3A97D5107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952" y="11799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u="sng" dirty="0"/>
              <a:t>Roles BreakDown For the Teams:</a:t>
            </a:r>
            <a:endParaRPr b="1" u="sng" dirty="0"/>
          </a:p>
        </p:txBody>
      </p:sp>
      <p:pic>
        <p:nvPicPr>
          <p:cNvPr id="6" name="Google Shape;94;p14">
            <a:extLst>
              <a:ext uri="{FF2B5EF4-FFF2-40B4-BE49-F238E27FC236}">
                <a16:creationId xmlns:a16="http://schemas.microsoft.com/office/drawing/2014/main" id="{7949516B-CAC6-46B0-61FB-0A942BC615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93462" y="865762"/>
            <a:ext cx="1262667" cy="8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ED04A-5211-E6F7-457A-A363DBBD7E91}"/>
              </a:ext>
            </a:extLst>
          </p:cNvPr>
          <p:cNvSpPr txBox="1"/>
          <p:nvPr/>
        </p:nvSpPr>
        <p:spPr>
          <a:xfrm>
            <a:off x="718952" y="1833497"/>
            <a:ext cx="10054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Roboto"/>
                <a:ea typeface="Roboto"/>
                <a:cs typeface="Roboto"/>
                <a:sym typeface="Roboto"/>
              </a:rPr>
              <a:t>Pure Gym is responsible for organizing the event and managing the classes and the event.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49219-5161-6334-6897-8A1C50D18B5A}"/>
              </a:ext>
            </a:extLst>
          </p:cNvPr>
          <p:cNvSpPr txBox="1"/>
          <p:nvPr/>
        </p:nvSpPr>
        <p:spPr>
          <a:xfrm>
            <a:off x="727004" y="2231492"/>
            <a:ext cx="429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Responsibilities of the team:</a:t>
            </a:r>
            <a:endParaRPr lang="en-GB" i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3B802-9AA0-BEF3-3CD6-2E3427291D5D}"/>
              </a:ext>
            </a:extLst>
          </p:cNvPr>
          <p:cNvSpPr txBox="1"/>
          <p:nvPr/>
        </p:nvSpPr>
        <p:spPr>
          <a:xfrm>
            <a:off x="1589950" y="3964581"/>
            <a:ext cx="122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ym typeface="Roboto"/>
              </a:rPr>
              <a:t>Trainers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DD1A6-99B2-3518-0F85-E57EC7212F5E}"/>
              </a:ext>
            </a:extLst>
          </p:cNvPr>
          <p:cNvSpPr txBox="1"/>
          <p:nvPr/>
        </p:nvSpPr>
        <p:spPr>
          <a:xfrm>
            <a:off x="4736009" y="3968612"/>
            <a:ext cx="168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Manager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A8C4B-C9A8-3D8E-3B1C-D0C589D2C7A8}"/>
              </a:ext>
            </a:extLst>
          </p:cNvPr>
          <p:cNvSpPr txBox="1"/>
          <p:nvPr/>
        </p:nvSpPr>
        <p:spPr>
          <a:xfrm>
            <a:off x="8950456" y="3968612"/>
            <a:ext cx="109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Doctor</a:t>
            </a:r>
            <a:endParaRPr lang="en-GB" dirty="0"/>
          </a:p>
        </p:txBody>
      </p:sp>
      <p:pic>
        <p:nvPicPr>
          <p:cNvPr id="12" name="Picture 2" descr="Fitness Coach PNG Image, Fitness Coach Original Hand Drawn Cartoon, Fitness,  Coach, Fitness Coach PNG Image For Free Download">
            <a:extLst>
              <a:ext uri="{FF2B5EF4-FFF2-40B4-BE49-F238E27FC236}">
                <a16:creationId xmlns:a16="http://schemas.microsoft.com/office/drawing/2014/main" id="{E6323BF7-8350-EA91-A628-CB69CA93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57" y="2956087"/>
            <a:ext cx="810677" cy="8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lingual Marketing Manager's in Toronto - Bilingual Source">
            <a:extLst>
              <a:ext uri="{FF2B5EF4-FFF2-40B4-BE49-F238E27FC236}">
                <a16:creationId xmlns:a16="http://schemas.microsoft.com/office/drawing/2014/main" id="{61B27A45-C4F9-D1E7-E8E4-BA7A6E0A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81" y="2531425"/>
            <a:ext cx="955663" cy="11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R Fitness | Markham ON">
            <a:extLst>
              <a:ext uri="{FF2B5EF4-FFF2-40B4-BE49-F238E27FC236}">
                <a16:creationId xmlns:a16="http://schemas.microsoft.com/office/drawing/2014/main" id="{03ADA9D0-F229-3E92-DCB0-E0E6839C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71" y="2657119"/>
            <a:ext cx="789091" cy="88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6A2E0-859C-6D29-07E5-D30A1EFB6E81}"/>
              </a:ext>
            </a:extLst>
          </p:cNvPr>
          <p:cNvSpPr txBox="1"/>
          <p:nvPr/>
        </p:nvSpPr>
        <p:spPr>
          <a:xfrm>
            <a:off x="976498" y="4623721"/>
            <a:ext cx="274656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Responsible for smooth running of the event</a:t>
            </a:r>
          </a:p>
          <a:p>
            <a:endParaRPr lang="en" sz="125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Planning the best kind of session for the elderly</a:t>
            </a:r>
          </a:p>
          <a:p>
            <a:endParaRPr lang="en-GB" sz="12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AD72A-5564-0372-C5A3-C0683FC91C3E}"/>
              </a:ext>
            </a:extLst>
          </p:cNvPr>
          <p:cNvSpPr txBox="1"/>
          <p:nvPr/>
        </p:nvSpPr>
        <p:spPr>
          <a:xfrm>
            <a:off x="4103304" y="4623721"/>
            <a:ext cx="328181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Making arrangement for the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sz="125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Managing the goodies pack for the enrolled people and the refreshments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50" dirty="0"/>
              <a:t>Making sure everything runs smoothly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60BD7-CBB3-0659-ACA6-6BC189180964}"/>
              </a:ext>
            </a:extLst>
          </p:cNvPr>
          <p:cNvSpPr txBox="1"/>
          <p:nvPr/>
        </p:nvSpPr>
        <p:spPr>
          <a:xfrm>
            <a:off x="7750890" y="4642489"/>
            <a:ext cx="30470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Looking after the participants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50" dirty="0">
                <a:latin typeface="Roboto"/>
                <a:ea typeface="Roboto"/>
                <a:cs typeface="Roboto"/>
                <a:sym typeface="Roboto"/>
              </a:rPr>
              <a:t>Making sure everyone is alright during or after the session</a:t>
            </a:r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42472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00091 -0.242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21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1.25E-6 -0.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  <p:bldP spid="9" grpId="0"/>
      <p:bldP spid="10" grpId="0"/>
      <p:bldP spid="11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24">
            <a:extLst>
              <a:ext uri="{FF2B5EF4-FFF2-40B4-BE49-F238E27FC236}">
                <a16:creationId xmlns:a16="http://schemas.microsoft.com/office/drawing/2014/main" id="{326F227A-1560-1CE1-3702-905D0F7BDD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636" y="163459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200" b="1" dirty="0">
                <a:latin typeface="+mn-lt"/>
                <a:ea typeface="Roboto"/>
                <a:cs typeface="Roboto"/>
                <a:sym typeface="Roboto"/>
              </a:rPr>
              <a:t>Who are the Stakeholders?</a:t>
            </a:r>
            <a:endParaRPr sz="2200" b="1" dirty="0"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2" descr="Free Older Adult Cliparts, Download Free Older Adult Cliparts png images,  Free ClipArts on Clipart Library">
            <a:extLst>
              <a:ext uri="{FF2B5EF4-FFF2-40B4-BE49-F238E27FC236}">
                <a16:creationId xmlns:a16="http://schemas.microsoft.com/office/drawing/2014/main" id="{BB2C260C-B87B-0761-2EE7-597FFA8D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77" y="2347148"/>
            <a:ext cx="1347223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93;p14">
            <a:extLst>
              <a:ext uri="{FF2B5EF4-FFF2-40B4-BE49-F238E27FC236}">
                <a16:creationId xmlns:a16="http://schemas.microsoft.com/office/drawing/2014/main" id="{4C775205-FF67-CAC6-0CC5-7DB596C85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537" y="2251791"/>
            <a:ext cx="1283943" cy="6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4;p14">
            <a:extLst>
              <a:ext uri="{FF2B5EF4-FFF2-40B4-BE49-F238E27FC236}">
                <a16:creationId xmlns:a16="http://schemas.microsoft.com/office/drawing/2014/main" id="{746A39D4-1FC2-8966-EAE1-4B382D335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835" y="2375006"/>
            <a:ext cx="1196976" cy="66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90CF76-4DC3-BCA7-3E1E-A769A67FA30E}"/>
              </a:ext>
            </a:extLst>
          </p:cNvPr>
          <p:cNvSpPr txBox="1"/>
          <p:nvPr/>
        </p:nvSpPr>
        <p:spPr>
          <a:xfrm>
            <a:off x="960356" y="3390927"/>
            <a:ext cx="228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Clients ( Old Age People )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rabicPeriod"/>
            </a:pPr>
            <a:endParaRPr lang="en-GB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are the primary stakeholders. The service is being provided to them.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1753-DBA9-A8BD-800E-5674C45A40B0}"/>
              </a:ext>
            </a:extLst>
          </p:cNvPr>
          <p:cNvSpPr txBox="1"/>
          <p:nvPr/>
        </p:nvSpPr>
        <p:spPr>
          <a:xfrm>
            <a:off x="3246356" y="3390927"/>
            <a:ext cx="350637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Service/Health Care Providers ( Pure Gym ) </a:t>
            </a: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are responsible for the delivering the care to the primary stakeholders.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51114-7BF0-5781-16F5-5E322EA0A1DB}"/>
              </a:ext>
            </a:extLst>
          </p:cNvPr>
          <p:cNvSpPr txBox="1"/>
          <p:nvPr/>
        </p:nvSpPr>
        <p:spPr>
          <a:xfrm>
            <a:off x="7067510" y="3377192"/>
            <a:ext cx="26168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Government Agencies ( Age.UK ) </a:t>
            </a:r>
          </a:p>
          <a:p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are responsible for the partnership, awareness and successful execution of the service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238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1CEEDA-3BA2-1468-9FDD-14B7E9110136}"/>
              </a:ext>
            </a:extLst>
          </p:cNvPr>
          <p:cNvSpPr txBox="1"/>
          <p:nvPr/>
        </p:nvSpPr>
        <p:spPr>
          <a:xfrm>
            <a:off x="1127632" y="1714008"/>
            <a:ext cx="532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How the Stakeholders will be connected?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9BD9F-3D7C-D4E6-C59E-078FEB6407C1}"/>
              </a:ext>
            </a:extLst>
          </p:cNvPr>
          <p:cNvSpPr txBox="1"/>
          <p:nvPr/>
        </p:nvSpPr>
        <p:spPr>
          <a:xfrm>
            <a:off x="7679791" y="2509947"/>
            <a:ext cx="1457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dirty="0"/>
              <a:t>Meetings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157E1-E956-5683-C118-F888C8D0386C}"/>
              </a:ext>
            </a:extLst>
          </p:cNvPr>
          <p:cNvSpPr txBox="1"/>
          <p:nvPr/>
        </p:nvSpPr>
        <p:spPr>
          <a:xfrm>
            <a:off x="1262284" y="5117154"/>
            <a:ext cx="2501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1200"/>
              </a:spcBef>
              <a:spcAft>
                <a:spcPts val="0"/>
              </a:spcAft>
              <a:buSzPts val="1300"/>
            </a:pPr>
            <a:r>
              <a:rPr lang="en-GB" dirty="0"/>
              <a:t>Regular Updates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2C979-8C3E-6A00-9126-FB401A8D623A}"/>
              </a:ext>
            </a:extLst>
          </p:cNvPr>
          <p:cNvSpPr txBox="1"/>
          <p:nvPr/>
        </p:nvSpPr>
        <p:spPr>
          <a:xfrm>
            <a:off x="913941" y="3492089"/>
            <a:ext cx="1726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dirty="0"/>
              <a:t>Phone Calls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DCB5D-9014-E4C1-1F03-76620DDB22AA}"/>
              </a:ext>
            </a:extLst>
          </p:cNvPr>
          <p:cNvSpPr txBox="1"/>
          <p:nvPr/>
        </p:nvSpPr>
        <p:spPr>
          <a:xfrm>
            <a:off x="7123018" y="4399037"/>
            <a:ext cx="154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dirty="0"/>
              <a:t>Feedback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1D42-6A7E-0450-D534-CAD4F9247D81}"/>
              </a:ext>
            </a:extLst>
          </p:cNvPr>
          <p:cNvSpPr txBox="1"/>
          <p:nvPr/>
        </p:nvSpPr>
        <p:spPr>
          <a:xfrm>
            <a:off x="3763994" y="3862790"/>
            <a:ext cx="269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dirty="0"/>
              <a:t>Update the plan</a:t>
            </a:r>
          </a:p>
        </p:txBody>
      </p:sp>
      <p:pic>
        <p:nvPicPr>
          <p:cNvPr id="11" name="Picture 2" descr="Update Icon Svg Png Icon Free Download (#7301) - OnlineWebFonts.COM">
            <a:extLst>
              <a:ext uri="{FF2B5EF4-FFF2-40B4-BE49-F238E27FC236}">
                <a16:creationId xmlns:a16="http://schemas.microsoft.com/office/drawing/2014/main" id="{196DB7FF-1FC0-87FF-37F1-F42D2442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88" y="4190847"/>
            <a:ext cx="782219" cy="7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uilv Mobile Phone Call Svg Png Icon Free Download (#158444) -  OnlineWebFonts.COM">
            <a:extLst>
              <a:ext uri="{FF2B5EF4-FFF2-40B4-BE49-F238E27FC236}">
                <a16:creationId xmlns:a16="http://schemas.microsoft.com/office/drawing/2014/main" id="{4CC64DF7-C508-D205-CF47-D11197B4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249" y="2666312"/>
            <a:ext cx="744477" cy="6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ransparent Business Meeting Png - Meeting Clipart, Png Download - kindpng">
            <a:extLst>
              <a:ext uri="{FF2B5EF4-FFF2-40B4-BE49-F238E27FC236}">
                <a16:creationId xmlns:a16="http://schemas.microsoft.com/office/drawing/2014/main" id="{88C1E929-46C4-703D-7B04-AFE386D8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73" y="1756701"/>
            <a:ext cx="931410" cy="7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eedback PNG Transparent | PNG Mart">
            <a:extLst>
              <a:ext uri="{FF2B5EF4-FFF2-40B4-BE49-F238E27FC236}">
                <a16:creationId xmlns:a16="http://schemas.microsoft.com/office/drawing/2014/main" id="{AAFC43CA-9334-CC17-CC2D-41A6D1C7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4992" y="3488893"/>
            <a:ext cx="742825" cy="8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Update Icon Png, Transparent Png , Transparent Png Image - PNGitem">
            <a:extLst>
              <a:ext uri="{FF2B5EF4-FFF2-40B4-BE49-F238E27FC236}">
                <a16:creationId xmlns:a16="http://schemas.microsoft.com/office/drawing/2014/main" id="{C53CDB7B-300C-BB08-723F-2C37E34C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5" y="2700394"/>
            <a:ext cx="854158" cy="8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0.0081 L -0.0017 0.00834 C -0.00209 0.00278 -0.00404 -0.03727 -0.00417 -0.04722 C -0.0043 -0.06597 -0.00417 -0.08495 -0.00417 -0.10347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">
            <a:extLst>
              <a:ext uri="{FF2B5EF4-FFF2-40B4-BE49-F238E27FC236}">
                <a16:creationId xmlns:a16="http://schemas.microsoft.com/office/drawing/2014/main" id="{4D515D37-B74F-A8DB-F6A4-EE8363A52262}"/>
              </a:ext>
            </a:extLst>
          </p:cNvPr>
          <p:cNvGrpSpPr>
            <a:grpSpLocks/>
          </p:cNvGrpSpPr>
          <p:nvPr/>
        </p:nvGrpSpPr>
        <p:grpSpPr bwMode="auto">
          <a:xfrm>
            <a:off x="114300" y="111125"/>
            <a:ext cx="10072688" cy="3038475"/>
            <a:chOff x="0" y="0"/>
            <a:chExt cx="10072588" cy="3037841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A04E8A5F-47C2-7C83-5C8B-5AF31EDBF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0072588" cy="3037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en-US" altLang="en-US"/>
            </a:p>
          </p:txBody>
        </p: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CBE17624-9717-9C69-B636-FF0F1FCA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79" b="27379"/>
            <a:stretch>
              <a:fillRect/>
            </a:stretch>
          </p:blipFill>
          <p:spPr bwMode="auto">
            <a:xfrm>
              <a:off x="0" y="0"/>
              <a:ext cx="10072588" cy="3037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2" name="Rectangle 4" descr="Title 2">
            <a:extLst>
              <a:ext uri="{FF2B5EF4-FFF2-40B4-BE49-F238E27FC236}">
                <a16:creationId xmlns:a16="http://schemas.microsoft.com/office/drawing/2014/main" id="{671C2009-41CC-8253-1899-6A041DD01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88" y="4814888"/>
            <a:ext cx="2601912" cy="744537"/>
          </a:xfrm>
        </p:spPr>
        <p:txBody>
          <a:bodyPr/>
          <a:lstStyle/>
          <a:p>
            <a:r>
              <a:rPr lang="en-US" altLang="en-US" sz="2000" b="1">
                <a:solidFill>
                  <a:srgbClr val="000000"/>
                </a:solidFill>
              </a:rPr>
              <a:t>Sourcing Money:</a:t>
            </a:r>
          </a:p>
        </p:txBody>
      </p:sp>
      <p:sp>
        <p:nvSpPr>
          <p:cNvPr id="13" name="Text Box 5" descr="TextBox 7">
            <a:extLst>
              <a:ext uri="{FF2B5EF4-FFF2-40B4-BE49-F238E27FC236}">
                <a16:creationId xmlns:a16="http://schemas.microsoft.com/office/drawing/2014/main" id="{B9E49CCE-54FF-775C-9D91-42E5B2681F21}"/>
              </a:ext>
            </a:extLst>
          </p:cNvPr>
          <p:cNvSpPr txBox="1">
            <a:spLocks/>
          </p:cNvSpPr>
          <p:nvPr/>
        </p:nvSpPr>
        <p:spPr bwMode="auto">
          <a:xfrm>
            <a:off x="5616575" y="4802188"/>
            <a:ext cx="47894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 marL="342900" indent="-3429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just">
              <a:spcBef>
                <a:spcPts val="1200"/>
              </a:spcBef>
              <a:buSzPct val="100000"/>
              <a:buFontTx/>
              <a:buAutoNum type="arabicPeriod"/>
            </a:pPr>
            <a:r>
              <a:rPr lang="en-US" altLang="en-US" sz="1600"/>
              <a:t>Registration fees, which will be £3 per person.</a:t>
            </a:r>
          </a:p>
          <a:p>
            <a:pPr algn="just">
              <a:spcBef>
                <a:spcPts val="1200"/>
              </a:spcBef>
              <a:buSzPct val="100000"/>
              <a:buFontTx/>
              <a:buAutoNum type="arabicPeriod"/>
            </a:pPr>
            <a:r>
              <a:rPr lang="en-US" altLang="en-US" sz="1600"/>
              <a:t>Charity from age.uk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092C393-8FC3-B467-B7F6-472B78A33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3359150"/>
            <a:ext cx="30638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3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Table&#10;&#10;Description automatically generated">
            <a:extLst>
              <a:ext uri="{FF2B5EF4-FFF2-40B4-BE49-F238E27FC236}">
                <a16:creationId xmlns:a16="http://schemas.microsoft.com/office/drawing/2014/main" id="{082FBA6C-BB1F-DD54-308A-668FBAEE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130" y="2649933"/>
            <a:ext cx="5564765" cy="15581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719C88A-5299-BE5A-3998-0930869E146D}"/>
              </a:ext>
            </a:extLst>
          </p:cNvPr>
          <p:cNvSpPr txBox="1">
            <a:spLocks noChangeArrowheads="1"/>
          </p:cNvSpPr>
          <p:nvPr/>
        </p:nvSpPr>
        <p:spPr>
          <a:xfrm>
            <a:off x="872130" y="1021261"/>
            <a:ext cx="6394944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800" b="1" kern="1200" cap="all" spc="-50" baseline="0" dirty="0">
                <a:latin typeface="+mj-lt"/>
                <a:ea typeface="+mj-ea"/>
                <a:cs typeface="+mj-cs"/>
              </a:rPr>
              <a:t>DETAILED BUDGET BREAKDOWN</a:t>
            </a:r>
            <a:r>
              <a:rPr lang="en-US" altLang="en-US" sz="2800" kern="1200" cap="all" spc="-50" baseline="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0673EB9-D65A-F48C-7300-6311CEA9E744}"/>
              </a:ext>
            </a:extLst>
          </p:cNvPr>
          <p:cNvSpPr txBox="1">
            <a:spLocks/>
          </p:cNvSpPr>
          <p:nvPr/>
        </p:nvSpPr>
        <p:spPr bwMode="auto">
          <a:xfrm>
            <a:off x="6843916" y="2649933"/>
            <a:ext cx="4157296" cy="3633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altLang="en-US" sz="1600" dirty="0"/>
              <a:t>Participants will get Gym bag containing a “Pure Gym”  zipper and a T-shirt. The budget is around £500.</a:t>
            </a:r>
          </a:p>
        </p:txBody>
      </p:sp>
    </p:spTree>
    <p:extLst>
      <p:ext uri="{BB962C8B-B14F-4D97-AF65-F5344CB8AC3E}">
        <p14:creationId xmlns:p14="http://schemas.microsoft.com/office/powerpoint/2010/main" val="150641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ECC2E00-E096-8883-2A58-A3417F27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8202" y="633875"/>
            <a:ext cx="5405146" cy="5591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E9C62D0-52E8-DFE5-1600-F57A7856E5F9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800" b="1" kern="1200" cap="all" spc="-50" baseline="0">
                <a:latin typeface="+mj-lt"/>
                <a:ea typeface="+mj-ea"/>
                <a:cs typeface="+mj-cs"/>
              </a:rPr>
              <a:t>DETAILED BUDGET BREAKDOWN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8FBC854D-6F2D-F407-9E51-FD32B346BF62}"/>
              </a:ext>
            </a:extLst>
          </p:cNvPr>
          <p:cNvSpPr txBox="1">
            <a:spLocks/>
          </p:cNvSpPr>
          <p:nvPr/>
        </p:nvSpPr>
        <p:spPr bwMode="auto">
          <a:xfrm>
            <a:off x="1097280" y="2281657"/>
            <a:ext cx="4157296" cy="3633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altLang="en-US" sz="1600"/>
              <a:t>Provide Healthy refreshments including Fruit Juices for the participants - Setting aside £320 budget for the refreshments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altLang="en-US" sz="1600"/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altLang="en-US" sz="1600"/>
              <a:t>Provide travel and food costs for volunteers who will visit the sites to interact with potential participants and familiarise them with what exactly the event is about – Setting £128 within the budget. 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altLang="en-US" sz="1600"/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altLang="en-US" sz="1600"/>
              <a:t>We will be advertising the event through flyers, posters, or other means. Our budget for marketing is around £100.</a:t>
            </a:r>
          </a:p>
        </p:txBody>
      </p:sp>
    </p:spTree>
    <p:extLst>
      <p:ext uri="{BB962C8B-B14F-4D97-AF65-F5344CB8AC3E}">
        <p14:creationId xmlns:p14="http://schemas.microsoft.com/office/powerpoint/2010/main" val="400561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A7D69F-A7A0-E6CC-3138-B51532D68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63" y="1615790"/>
            <a:ext cx="543401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Contingency Plan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163E0-9D32-769B-4F65-17880C3A47DB}"/>
              </a:ext>
            </a:extLst>
          </p:cNvPr>
          <p:cNvSpPr txBox="1"/>
          <p:nvPr/>
        </p:nvSpPr>
        <p:spPr>
          <a:xfrm>
            <a:off x="733463" y="2193834"/>
            <a:ext cx="6683717" cy="3319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case of low turnout or if the participants are unable to attend due to unforeseen circumstances, you may need to reschedule the event or offer refunds. Be sure to have a clear refund policy in place and communicate it to participants ahead of time.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unforeseen expenses arise during the event that exceed the budget, you should have a plan in place to address them. This could include cutting back on some expenses or finding additional funding if necessary.</a:t>
            </a:r>
            <a:endParaRPr lang="en-GB" dirty="0"/>
          </a:p>
          <a:p>
            <a:endParaRPr lang="en-US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  <a:p>
            <a:endParaRPr lang="en-US" dirty="0">
              <a:solidFill>
                <a:schemeClr val="dk2"/>
              </a:solidFill>
              <a:latin typeface="Roboto"/>
              <a:ea typeface="Roboto"/>
              <a:cs typeface="Roboto"/>
              <a:sym typeface="Lato"/>
            </a:endParaRPr>
          </a:p>
          <a:p>
            <a:endParaRPr lang="en-US" dirty="0"/>
          </a:p>
        </p:txBody>
      </p:sp>
      <p:pic>
        <p:nvPicPr>
          <p:cNvPr id="9" name="Picture Placeholder 8" descr="Final jigsaw puzzle piece fitting to complete the puzzle">
            <a:extLst>
              <a:ext uri="{FF2B5EF4-FFF2-40B4-BE49-F238E27FC236}">
                <a16:creationId xmlns:a16="http://schemas.microsoft.com/office/drawing/2014/main" id="{2CB496EE-B97C-80F3-DE23-7E00F5C9DC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481" r="12481"/>
          <a:stretch>
            <a:fillRect/>
          </a:stretch>
        </p:blipFill>
        <p:spPr>
          <a:xfrm>
            <a:off x="7522730" y="1782762"/>
            <a:ext cx="3702050" cy="3292475"/>
          </a:xfrm>
        </p:spPr>
      </p:pic>
    </p:spTree>
    <p:extLst>
      <p:ext uri="{BB962C8B-B14F-4D97-AF65-F5344CB8AC3E}">
        <p14:creationId xmlns:p14="http://schemas.microsoft.com/office/powerpoint/2010/main" val="108338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 descr="Title 2">
            <a:extLst>
              <a:ext uri="{FF2B5EF4-FFF2-40B4-BE49-F238E27FC236}">
                <a16:creationId xmlns:a16="http://schemas.microsoft.com/office/drawing/2014/main" id="{40941C70-0E64-B335-7F50-48308F56A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8225" y="1089025"/>
            <a:ext cx="10113963" cy="742950"/>
          </a:xfrm>
        </p:spPr>
        <p:txBody>
          <a:bodyPr/>
          <a:lstStyle/>
          <a:p>
            <a:r>
              <a:rPr lang="en-US" altLang="en-US" sz="2400" b="1">
                <a:solidFill>
                  <a:srgbClr val="000000"/>
                </a:solidFill>
              </a:rPr>
              <a:t>Overall Spending: </a:t>
            </a:r>
          </a:p>
        </p:txBody>
      </p:sp>
      <p:sp>
        <p:nvSpPr>
          <p:cNvPr id="13" name="Rectangle 2" descr="Text Placeholder 3">
            <a:extLst>
              <a:ext uri="{FF2B5EF4-FFF2-40B4-BE49-F238E27FC236}">
                <a16:creationId xmlns:a16="http://schemas.microsoft.com/office/drawing/2014/main" id="{34115E5E-0E92-E151-5F2D-76CFB1720020}"/>
              </a:ext>
            </a:extLst>
          </p:cNvPr>
          <p:cNvSpPr txBox="1">
            <a:spLocks noChangeArrowheads="1"/>
          </p:cNvSpPr>
          <p:nvPr/>
        </p:nvSpPr>
        <p:spPr>
          <a:xfrm>
            <a:off x="1241425" y="5422901"/>
            <a:ext cx="10113963" cy="722312"/>
          </a:xfrm>
          <a:prstGeom prst="rect">
            <a:avLst/>
          </a:prstGeom>
          <a:noFill/>
        </p:spPr>
        <p:txBody>
          <a:bodyPr vert="horz" lIns="457200" tIns="45720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sz="1600" dirty="0"/>
              <a:t>This budget covers the main expenses associated with the event, refreshments, and marketing. </a:t>
            </a:r>
          </a:p>
        </p:txBody>
      </p:sp>
      <p:graphicFrame>
        <p:nvGraphicFramePr>
          <p:cNvPr id="14" name="Object 3" descr="Chart 4">
            <a:extLst>
              <a:ext uri="{FF2B5EF4-FFF2-40B4-BE49-F238E27FC236}">
                <a16:creationId xmlns:a16="http://schemas.microsoft.com/office/drawing/2014/main" id="{1146ED0D-F0E1-E139-B1D1-50A966AC2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48181"/>
              </p:ext>
            </p:extLst>
          </p:nvPr>
        </p:nvGraphicFramePr>
        <p:xfrm>
          <a:off x="3370267" y="2228850"/>
          <a:ext cx="3832222" cy="2797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0" imgH="0" progId="MSGraph.Chart.8">
                  <p:embed/>
                </p:oleObj>
              </mc:Choice>
              <mc:Fallback>
                <p:oleObj name="Chart" r:id="rId2" imgW="0" imgH="0" progId="MSGraph.Chart.8">
                  <p:embed/>
                  <p:pic>
                    <p:nvPicPr>
                      <p:cNvPr id="29699" name="Object 3" descr="Chart 4">
                        <a:extLst>
                          <a:ext uri="{FF2B5EF4-FFF2-40B4-BE49-F238E27FC236}">
                            <a16:creationId xmlns:a16="http://schemas.microsoft.com/office/drawing/2014/main" id="{831F3067-3EAD-3283-03E2-450C026C271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7" y="2228850"/>
                        <a:ext cx="3832222" cy="27971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b="1" dirty="0"/>
              <a:t>Our Mission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3436"/>
            <a:ext cx="7287303" cy="3760891"/>
          </a:xfrm>
        </p:spPr>
        <p:txBody>
          <a:bodyPr>
            <a:norm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3462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3462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Partner with Pure Gym and Age UK to promote mental and physical wellbeing of seniors over 60.</a:t>
            </a: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8 lessons available, including Zumba, Yoga, and HIT classes led by experienced instructors.</a:t>
            </a: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Accessible through Age UK's website page or by phone registration</a:t>
            </a: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52242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1250"/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Cost of £3 per person, subsidised by Pure Gym</a:t>
            </a:r>
          </a:p>
          <a:p>
            <a:endParaRPr lang="en-US" dirty="0"/>
          </a:p>
        </p:txBody>
      </p:sp>
      <p:pic>
        <p:nvPicPr>
          <p:cNvPr id="4" name="Google Shape;94;p14">
            <a:extLst>
              <a:ext uri="{FF2B5EF4-FFF2-40B4-BE49-F238E27FC236}">
                <a16:creationId xmlns:a16="http://schemas.microsoft.com/office/drawing/2014/main" id="{81C48D4D-854E-B3AB-16EC-50B59AEBD1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035" y="4351970"/>
            <a:ext cx="3329247" cy="163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3;p14">
            <a:extLst>
              <a:ext uri="{FF2B5EF4-FFF2-40B4-BE49-F238E27FC236}">
                <a16:creationId xmlns:a16="http://schemas.microsoft.com/office/drawing/2014/main" id="{B9FBD815-F64D-BE17-CBC4-0762B35A40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035" y="875191"/>
            <a:ext cx="3124827" cy="1497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0BDE2C-57E5-DFA9-5934-FC8A96C1C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7419" y="840847"/>
            <a:ext cx="2937161" cy="454152"/>
          </a:xfrm>
        </p:spPr>
        <p:txBody>
          <a:bodyPr>
            <a:normAutofit/>
          </a:bodyPr>
          <a:lstStyle/>
          <a:p>
            <a:r>
              <a:rPr lang="en-US" sz="1800" b="1" dirty="0"/>
              <a:t>Project Closure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C9FE12-C99E-AEA8-BD21-73FA2ED64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1"/>
          <a:stretch/>
        </p:blipFill>
        <p:spPr bwMode="auto">
          <a:xfrm>
            <a:off x="637307" y="620748"/>
            <a:ext cx="7384475" cy="55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C8FC4-31B3-23DF-C9DE-CA7D14BBB79A}"/>
              </a:ext>
            </a:extLst>
          </p:cNvPr>
          <p:cNvSpPr txBox="1"/>
          <p:nvPr/>
        </p:nvSpPr>
        <p:spPr>
          <a:xfrm>
            <a:off x="8319653" y="1492838"/>
            <a:ext cx="31726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u="none" strike="noStrike" dirty="0">
                <a:solidFill>
                  <a:srgbClr val="000000"/>
                </a:solidFill>
                <a:effectLst/>
              </a:rPr>
              <a:t>This process is essential for this project as it...</a:t>
            </a:r>
            <a:endParaRPr lang="en-GB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Helps to maintain stakeholder relationships for future ventures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Provides an opportunity to document the success of the event - both formally and for marketing purposes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Reflects on the reviews made by clients - how this supported them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553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0161"/>
            <a:ext cx="4886854" cy="5875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Target Market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To respond to Age UKs report – in terms of COVID19 problems.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Community focused by providing a safe and positive space for the elder community.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 Provide a community space for elderly people.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Affordable opportunity for elderly people.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Connecting younger population to older.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600" dirty="0">
                <a:solidFill>
                  <a:schemeClr val="dk2"/>
                </a:solidFill>
              </a:rPr>
              <a:t>UK is an ageing population – 11 million people (18.6% of out population)</a:t>
            </a:r>
          </a:p>
          <a:p>
            <a:endParaRPr lang="en-US" dirty="0"/>
          </a:p>
        </p:txBody>
      </p:sp>
      <p:pic>
        <p:nvPicPr>
          <p:cNvPr id="2" name="Google Shape;102;p15">
            <a:extLst>
              <a:ext uri="{FF2B5EF4-FFF2-40B4-BE49-F238E27FC236}">
                <a16:creationId xmlns:a16="http://schemas.microsoft.com/office/drawing/2014/main" id="{6BC7F3AC-066C-B7E5-EA63-850C01B3718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91429" l="49167" r="81333">
                        <a14:foregroundMark x1="54000" y1="54286" x2="54000" y2="54286"/>
                        <a14:foregroundMark x1="67500" y1="22857" x2="67500" y2="22857"/>
                        <a14:foregroundMark x1="62000" y1="20000" x2="62000" y2="20000"/>
                        <a14:foregroundMark x1="56333" y1="42857" x2="56333" y2="42857"/>
                      </a14:backgroundRemoval>
                    </a14:imgEffect>
                  </a14:imgLayer>
                </a14:imgProps>
              </a:ext>
            </a:extLst>
          </a:blip>
          <a:srcRect l="45141" t="15675" r="14336"/>
          <a:stretch/>
        </p:blipFill>
        <p:spPr>
          <a:xfrm>
            <a:off x="3132402" y="1473953"/>
            <a:ext cx="2851688" cy="283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0;p15">
            <a:extLst>
              <a:ext uri="{FF2B5EF4-FFF2-40B4-BE49-F238E27FC236}">
                <a16:creationId xmlns:a16="http://schemas.microsoft.com/office/drawing/2014/main" id="{72339D3A-6830-5F03-EEF2-E05D328A36D8}"/>
              </a:ext>
            </a:extLst>
          </p:cNvPr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975066" y="3879390"/>
            <a:ext cx="3379050" cy="215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59" y="1187747"/>
            <a:ext cx="2480159" cy="754868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D2FB3-BC48-C010-085B-248307D6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8663" y="831287"/>
            <a:ext cx="4016206" cy="51954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dk2"/>
                </a:solidFill>
              </a:rPr>
              <a:t>Centered</a:t>
            </a:r>
            <a:r>
              <a:rPr lang="en-GB" b="1" dirty="0">
                <a:solidFill>
                  <a:schemeClr val="dk2"/>
                </a:solidFill>
              </a:rPr>
              <a:t> in Bromley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Research based on…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</a:rPr>
              <a:t>Office for National Statistics (ONS) - </a:t>
            </a:r>
            <a:r>
              <a:rPr lang="en-GB" dirty="0">
                <a:solidFill>
                  <a:schemeClr val="dk2"/>
                </a:solidFill>
              </a:rPr>
              <a:t>Bromley (18.4%) of elderly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Bromley </a:t>
            </a:r>
            <a:r>
              <a:rPr lang="en-GB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17 care homes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Cost of Living considered according to IMD, Bromley is 56th out of 317 English local authorities - measure of relative deprivation </a:t>
            </a:r>
            <a:endParaRPr lang="en-GB" sz="800" b="1" dirty="0">
              <a:solidFill>
                <a:schemeClr val="dk2"/>
              </a:solidFill>
            </a:endParaRPr>
          </a:p>
          <a:p>
            <a:endParaRPr lang="en-US" dirty="0"/>
          </a:p>
        </p:txBody>
      </p:sp>
      <p:pic>
        <p:nvPicPr>
          <p:cNvPr id="7" name="Google Shape;108;p16">
            <a:extLst>
              <a:ext uri="{FF2B5EF4-FFF2-40B4-BE49-F238E27FC236}">
                <a16:creationId xmlns:a16="http://schemas.microsoft.com/office/drawing/2014/main" id="{6671ACB6-69A5-523E-D91E-0D7A179FDC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50" b="-6449"/>
          <a:stretch/>
        </p:blipFill>
        <p:spPr>
          <a:xfrm>
            <a:off x="947131" y="2092085"/>
            <a:ext cx="5360680" cy="3037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10;p16">
            <a:extLst>
              <a:ext uri="{FF2B5EF4-FFF2-40B4-BE49-F238E27FC236}">
                <a16:creationId xmlns:a16="http://schemas.microsoft.com/office/drawing/2014/main" id="{B958A945-9919-8124-C9BD-18915C22C436}"/>
              </a:ext>
            </a:extLst>
          </p:cNvPr>
          <p:cNvCxnSpPr>
            <a:cxnSpLocks/>
          </p:cNvCxnSpPr>
          <p:nvPr/>
        </p:nvCxnSpPr>
        <p:spPr>
          <a:xfrm flipH="1">
            <a:off x="4288656" y="2898183"/>
            <a:ext cx="2685581" cy="14586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14" y="555411"/>
            <a:ext cx="5308686" cy="1292750"/>
          </a:xfrm>
        </p:spPr>
        <p:txBody>
          <a:bodyPr/>
          <a:lstStyle/>
          <a:p>
            <a:r>
              <a:rPr lang="en" sz="2800" b="1" dirty="0"/>
              <a:t>Agile Scrum Framework 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314" y="1914639"/>
            <a:ext cx="4157296" cy="3633471"/>
          </a:xfrm>
        </p:spPr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Agile Justification</a:t>
            </a:r>
            <a:endParaRPr lang="en-GB" sz="1800" dirty="0">
              <a:solidFill>
                <a:schemeClr val="dk2"/>
              </a:solidFill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Contemporary framework that emphasises the importance of collaboration, flexibility and client/ customer collaboration.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At the heart of it - it values individuals and interactions over processes and systems.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Responds to feedback, testing and implementation 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oogle Shape;117;p17">
            <a:extLst>
              <a:ext uri="{FF2B5EF4-FFF2-40B4-BE49-F238E27FC236}">
                <a16:creationId xmlns:a16="http://schemas.microsoft.com/office/drawing/2014/main" id="{DC29695D-B2DD-EA4B-B2E5-B0447043CD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3843" r="76157">
                        <a14:foregroundMark x1="44883" y1="54617" x2="44883" y2="54617"/>
                        <a14:foregroundMark x1="47515" y1="55856" x2="47515" y2="55856"/>
                        <a14:foregroundMark x1="50950" y1="57095" x2="50950" y2="57095"/>
                        <a14:foregroundMark x1="52266" y1="56644" x2="52266" y2="56644"/>
                        <a14:foregroundMark x1="53874" y1="55405" x2="53874" y2="55405"/>
                        <a14:foregroundMark x1="49927" y1="52928" x2="49927" y2="52928"/>
                        <a14:foregroundMark x1="50731" y1="51689" x2="50731" y2="51689"/>
                        <a14:foregroundMark x1="44956" y1="52365" x2="44956" y2="52365"/>
                        <a14:foregroundMark x1="49488" y1="55293" x2="49488" y2="55293"/>
                        <a14:foregroundMark x1="51170" y1="55180" x2="51170" y2="55180"/>
                        <a14:foregroundMark x1="50950" y1="52027" x2="50950" y2="52027"/>
                        <a14:backgroundMark x1="45175" y1="54505" x2="45175" y2="54505"/>
                        <a14:backgroundMark x1="47368" y1="57432" x2="47368" y2="57432"/>
                        <a14:backgroundMark x1="48611" y1="55631" x2="48611" y2="55631"/>
                        <a14:backgroundMark x1="48830" y1="57995" x2="48830" y2="57995"/>
                        <a14:backgroundMark x1="54532" y1="54842" x2="54532" y2="54842"/>
                      </a14:backgroundRemoval>
                    </a14:imgEffect>
                  </a14:imgLayer>
                </a14:imgProps>
              </a:ext>
            </a:extLst>
          </a:blip>
          <a:srcRect l="17304" r="17304"/>
          <a:stretch/>
        </p:blipFill>
        <p:spPr>
          <a:xfrm>
            <a:off x="4205994" y="2820661"/>
            <a:ext cx="3780011" cy="36334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DE63E-DF12-4D53-95E5-234931FAB1D5}"/>
              </a:ext>
            </a:extLst>
          </p:cNvPr>
          <p:cNvSpPr txBox="1"/>
          <p:nvPr/>
        </p:nvSpPr>
        <p:spPr>
          <a:xfrm>
            <a:off x="6853058" y="1848161"/>
            <a:ext cx="460687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2"/>
                </a:solidFill>
              </a:rPr>
              <a:t>Scrum Implementation</a:t>
            </a:r>
            <a:r>
              <a:rPr lang="en-GB" sz="1600" dirty="0">
                <a:solidFill>
                  <a:schemeClr val="dk2"/>
                </a:solidFill>
              </a:rPr>
              <a:t>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Breaking down work into small, manageable chunks - between different teams.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Client focused - looking to run focus groups among the elderly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Flexible - responding to the needs of the elderly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Collaborative - working with different organisations</a:t>
            </a:r>
            <a:endParaRPr lang="en-GB" sz="16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4;p18">
            <a:extLst>
              <a:ext uri="{FF2B5EF4-FFF2-40B4-BE49-F238E27FC236}">
                <a16:creationId xmlns:a16="http://schemas.microsoft.com/office/drawing/2014/main" id="{3B60C54D-C92C-87AD-6DE2-BC794FA9B5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54" t="15889" r="4979" b="2749"/>
          <a:stretch/>
        </p:blipFill>
        <p:spPr>
          <a:xfrm>
            <a:off x="566057" y="521525"/>
            <a:ext cx="11059886" cy="60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164" y="390981"/>
            <a:ext cx="3491345" cy="1289304"/>
          </a:xfrm>
        </p:spPr>
        <p:txBody>
          <a:bodyPr/>
          <a:lstStyle/>
          <a:p>
            <a:pPr algn="r"/>
            <a:r>
              <a:rPr lang="en-US" b="1" dirty="0"/>
              <a:t>Framework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855" y="1582417"/>
            <a:ext cx="6262254" cy="4510529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900" b="1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Agile Limitations: 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GB" sz="1900" b="1" dirty="0">
              <a:solidFill>
                <a:schemeClr val="dk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assumption that teams will cooperate, work together effectively and consistently.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dependence of customer collaboration.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i="1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Our Response to this……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New partnerships can be exciting - diversity offers new ideas and thought. A strong PM team/ coordinators are in place to initiate communication and prompt closure of tasks.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-GB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We are working with experts and people who have years of research with elderly people (thus sensitive to social circumstances and mental health)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Google Shape;130;p19">
            <a:extLst>
              <a:ext uri="{FF2B5EF4-FFF2-40B4-BE49-F238E27FC236}">
                <a16:creationId xmlns:a16="http://schemas.microsoft.com/office/drawing/2014/main" id="{B9922C45-CC99-5ECF-6B09-8F23029C69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0291" y="1846540"/>
            <a:ext cx="4585854" cy="3778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0521 0.65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3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698" y="1248767"/>
            <a:ext cx="4998720" cy="913638"/>
          </a:xfrm>
        </p:spPr>
        <p:txBody>
          <a:bodyPr/>
          <a:lstStyle/>
          <a:p>
            <a:r>
              <a:rPr lang="en-US" b="1" dirty="0"/>
              <a:t>Comparing Frameworks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404FA-12F9-300D-85D6-470E6D7131EC}"/>
              </a:ext>
            </a:extLst>
          </p:cNvPr>
          <p:cNvSpPr txBox="1"/>
          <p:nvPr/>
        </p:nvSpPr>
        <p:spPr>
          <a:xfrm>
            <a:off x="903315" y="2332186"/>
            <a:ext cx="35578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Agile instead of waterfall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chemeClr val="dk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Agile aligning with  values and mission (hierarchies)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Agile is contemporary + well known. 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Waterfall process is more rigid.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Waterfall can be timely due to documentation.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EBF8C-B081-94D8-5398-E8955CA3F9A0}"/>
              </a:ext>
            </a:extLst>
          </p:cNvPr>
          <p:cNvSpPr txBox="1"/>
          <p:nvPr/>
        </p:nvSpPr>
        <p:spPr>
          <a:xfrm>
            <a:off x="7730839" y="2351874"/>
            <a:ext cx="32641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Lean conscious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(save material + promote efficiency) 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Charity based - looking to save on resources where we can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Responding to </a:t>
            </a:r>
            <a:r>
              <a:rPr lang="en-GB" sz="1600" i="1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‘Muri’</a:t>
            </a:r>
            <a:r>
              <a:rPr lang="en-GB" sz="1600" dirty="0">
                <a:solidFill>
                  <a:schemeClr val="dk1"/>
                </a:solidFill>
                <a:ea typeface="Lato" panose="020F0502020204030203" pitchFamily="34" charset="0"/>
                <a:cs typeface="Lato" panose="020F0502020204030203" pitchFamily="34" charset="0"/>
              </a:rPr>
              <a:t> (an overburden) - for our team, thus evenly divide roles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28837-1599-08EA-2DC3-99136E40A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5" y="2860638"/>
            <a:ext cx="1651530" cy="16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362 -0.4557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7" y="-2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8;p20">
            <a:extLst>
              <a:ext uri="{FF2B5EF4-FFF2-40B4-BE49-F238E27FC236}">
                <a16:creationId xmlns:a16="http://schemas.microsoft.com/office/drawing/2014/main" id="{AC5AF795-DE47-3402-F5AE-C3B0B03377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8326" y="561062"/>
            <a:ext cx="7980219" cy="57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760F1-1317-5485-5768-F36F6E7C22D7}"/>
              </a:ext>
            </a:extLst>
          </p:cNvPr>
          <p:cNvSpPr txBox="1"/>
          <p:nvPr/>
        </p:nvSpPr>
        <p:spPr>
          <a:xfrm>
            <a:off x="762000" y="764923"/>
            <a:ext cx="26462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Why have we opted to use a Gantt Chart?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Easy to follow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Provides a clear overview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Includes every role and activity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Clear expectations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Prompts communication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/>
              <a:t>Everyone remains on the same page</a:t>
            </a:r>
          </a:p>
        </p:txBody>
      </p:sp>
    </p:spTree>
    <p:extLst>
      <p:ext uri="{BB962C8B-B14F-4D97-AF65-F5344CB8AC3E}">
        <p14:creationId xmlns:p14="http://schemas.microsoft.com/office/powerpoint/2010/main" val="34659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78451 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19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1CE07667EA9D4A8C86F81A1196B77B" ma:contentTypeVersion="5" ma:contentTypeDescription="Create a new document." ma:contentTypeScope="" ma:versionID="26866b07f94ad5cfcfc6c9e27dd65f4d">
  <xsd:schema xmlns:xsd="http://www.w3.org/2001/XMLSchema" xmlns:xs="http://www.w3.org/2001/XMLSchema" xmlns:p="http://schemas.microsoft.com/office/2006/metadata/properties" xmlns:ns3="f4b4cb9f-d7fd-4e46-b121-e7abde4ab07b" xmlns:ns4="aed92611-4281-4cd1-89e9-777cc854658f" targetNamespace="http://schemas.microsoft.com/office/2006/metadata/properties" ma:root="true" ma:fieldsID="6ffa838762cba9a18e3c37a57a11b621" ns3:_="" ns4:_="">
    <xsd:import namespace="f4b4cb9f-d7fd-4e46-b121-e7abde4ab07b"/>
    <xsd:import namespace="aed92611-4281-4cd1-89e9-777cc85465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4cb9f-d7fd-4e46-b121-e7abde4ab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92611-4281-4cd1-89e9-777cc85465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056C4-A927-4BAC-8BD5-4F73ED8EFD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DE7DE8-0743-4BE4-AE4C-DC7F07012C0F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aed92611-4281-4cd1-89e9-777cc854658f"/>
    <ds:schemaRef ds:uri="http://schemas.microsoft.com/office/infopath/2007/PartnerControls"/>
    <ds:schemaRef ds:uri="f4b4cb9f-d7fd-4e46-b121-e7abde4ab07b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8374B51-43D7-4467-9A0D-E381D4850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b4cb9f-d7fd-4e46-b121-e7abde4ab07b"/>
    <ds:schemaRef ds:uri="aed92611-4281-4cd1-89e9-777cc85465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Copy version (1)</Template>
  <TotalTime>339</TotalTime>
  <Words>989</Words>
  <Application>Microsoft Macintosh PowerPoint</Application>
  <PresentationFormat>Widescreen</PresentationFormat>
  <Paragraphs>164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Lato</vt:lpstr>
      <vt:lpstr>Roboto</vt:lpstr>
      <vt:lpstr>Wingdings</vt:lpstr>
      <vt:lpstr>RetrospectVTI</vt:lpstr>
      <vt:lpstr>Chart</vt:lpstr>
      <vt:lpstr>Gym Weekender</vt:lpstr>
      <vt:lpstr>Our Mission </vt:lpstr>
      <vt:lpstr>Target Market </vt:lpstr>
      <vt:lpstr>Location</vt:lpstr>
      <vt:lpstr>Agile Scrum Framework </vt:lpstr>
      <vt:lpstr>PowerPoint Presentation</vt:lpstr>
      <vt:lpstr>Framework Analysis </vt:lpstr>
      <vt:lpstr>Comparing Frameworks</vt:lpstr>
      <vt:lpstr>PowerPoint Presentation</vt:lpstr>
      <vt:lpstr>Resource management  </vt:lpstr>
      <vt:lpstr>Roles BreakDown For the Teams:</vt:lpstr>
      <vt:lpstr>Roles BreakDown For the Teams:</vt:lpstr>
      <vt:lpstr>Who are the Stakeholders? </vt:lpstr>
      <vt:lpstr>PowerPoint Presentation</vt:lpstr>
      <vt:lpstr>Sourcing Money:</vt:lpstr>
      <vt:lpstr>PowerPoint Presentation</vt:lpstr>
      <vt:lpstr>PowerPoint Presentation</vt:lpstr>
      <vt:lpstr>Contingency Plan </vt:lpstr>
      <vt:lpstr>Overall Spending: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>mquh</dc:creator>
  <cp:lastModifiedBy>Devansh Verma</cp:lastModifiedBy>
  <cp:revision>23</cp:revision>
  <dcterms:created xsi:type="dcterms:W3CDTF">2023-03-27T00:35:45Z</dcterms:created>
  <dcterms:modified xsi:type="dcterms:W3CDTF">2024-11-15T11:14:58Z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0x010100061CE07667EA9D4A8C86F81A1196B77B</vt:lpwstr>
  </property>
</Properties>
</file>